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78" r:id="rId3"/>
    <p:sldId id="279" r:id="rId4"/>
    <p:sldId id="280" r:id="rId5"/>
    <p:sldId id="257" r:id="rId6"/>
    <p:sldId id="258" r:id="rId7"/>
    <p:sldId id="259" r:id="rId8"/>
    <p:sldId id="281" r:id="rId9"/>
    <p:sldId id="260" r:id="rId10"/>
    <p:sldId id="261" r:id="rId11"/>
    <p:sldId id="262" r:id="rId12"/>
    <p:sldId id="263" r:id="rId13"/>
    <p:sldId id="265" r:id="rId14"/>
    <p:sldId id="266" r:id="rId15"/>
    <p:sldId id="264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82" r:id="rId24"/>
    <p:sldId id="274" r:id="rId25"/>
    <p:sldId id="275" r:id="rId26"/>
    <p:sldId id="276" r:id="rId27"/>
    <p:sldId id="277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15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6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38FBA-0DE6-8A46-AC3B-53303509FC47}" type="datetimeFigureOut">
              <a:rPr lang="en-US" smtClean="0"/>
              <a:t>15. 10. 28.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A99C29-F708-6B44-B269-A17DAE1F14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659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A99C29-F708-6B44-B269-A17DAE1F14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59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80000"/>
            <a:ext cx="7772400" cy="2704600"/>
          </a:xfrm>
        </p:spPr>
        <p:txBody>
          <a:bodyPr/>
          <a:lstStyle>
            <a:lvl1pPr>
              <a:defRPr>
                <a:solidFill>
                  <a:srgbClr val="E0150B"/>
                </a:solidFill>
                <a:latin typeface="Century Gothic"/>
                <a:cs typeface="Century Gothic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5400000"/>
            <a:ext cx="6400800" cy="10287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Hun Myoung Park</a:t>
            </a:r>
          </a:p>
          <a:p>
            <a:r>
              <a:rPr lang="en-US" dirty="0" smtClean="0"/>
              <a:t>International University of Japan</a:t>
            </a:r>
            <a:endParaRPr lang="en-US" dirty="0"/>
          </a:p>
        </p:txBody>
      </p:sp>
      <p:pic>
        <p:nvPicPr>
          <p:cNvPr id="7" name="Picture 6" descr="sojeong_pptx.png"/>
          <p:cNvPicPr>
            <a:picLocks noChangeAspect="1"/>
          </p:cNvPicPr>
          <p:nvPr userDrawn="1"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413" y="0"/>
            <a:ext cx="4684587" cy="6858000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 userDrawn="1"/>
        </p:nvSpPr>
        <p:spPr>
          <a:xfrm>
            <a:off x="1371600" y="4320000"/>
            <a:ext cx="6400800" cy="43872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 smtClean="0">
                <a:latin typeface="Arial"/>
                <a:cs typeface="Arial"/>
              </a:rPr>
              <a:t>October 19, 2015</a:t>
            </a:r>
            <a:endParaRPr lang="en-US" sz="2400" dirty="0">
              <a:latin typeface="Arial"/>
              <a:cs typeface="Arial"/>
            </a:endParaRPr>
          </a:p>
        </p:txBody>
      </p:sp>
      <p:pic>
        <p:nvPicPr>
          <p:cNvPr id="9" name="Picture 8" descr="sojeong_re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12700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sochung.jpg"/>
          <p:cNvPicPr>
            <a:picLocks noChangeAspect="1"/>
          </p:cNvPicPr>
          <p:nvPr userDrawn="1"/>
        </p:nvPicPr>
        <p:blipFill>
          <a:blip r:embed="rId4">
            <a:alphaModFix amt="1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0"/>
            <a:ext cx="3848100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87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0E176-06F3-DF4A-8605-56140E395B87}" type="datetimeFigureOut">
              <a:rPr lang="en-US" smtClean="0"/>
              <a:t>15. 10. 28.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7A81-87AC-814F-A14E-EA16BB7B3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254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0E176-06F3-DF4A-8605-56140E395B87}" type="datetimeFigureOut">
              <a:rPr lang="en-US" smtClean="0"/>
              <a:t>15. 10. 28.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7A81-87AC-814F-A14E-EA16BB7B3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41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0150B"/>
                </a:solidFill>
                <a:latin typeface="Century Gothic"/>
                <a:cs typeface="Century Gothic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SzPct val="100000"/>
              <a:buFontTx/>
              <a:buBlip>
                <a:blip r:embed="rId2"/>
              </a:buBlip>
              <a:defRPr>
                <a:latin typeface="Helvetica"/>
                <a:cs typeface="Helvetica"/>
              </a:defRPr>
            </a:lvl1pPr>
            <a:lvl2pPr marL="742950" indent="-285750">
              <a:buFont typeface="Wingdings" charset="2"/>
              <a:buChar char="§"/>
              <a:defRPr>
                <a:latin typeface="Book Antiqua"/>
                <a:cs typeface="Book Antiqua"/>
              </a:defRPr>
            </a:lvl2pPr>
            <a:lvl3pPr marL="1143000" indent="-228600">
              <a:buFont typeface="Arial"/>
              <a:buChar char="•"/>
              <a:defRPr>
                <a:latin typeface="Arial"/>
                <a:cs typeface="Arial"/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8" name="Picture 7" descr="sojeong_re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08000" cy="150706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</p:pic>
      <p:pic>
        <p:nvPicPr>
          <p:cNvPr id="9" name="Picture 8" descr="sojeong_pptx.png"/>
          <p:cNvPicPr>
            <a:picLocks noChangeAspect="1"/>
          </p:cNvPicPr>
          <p:nvPr userDrawn="1"/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0"/>
            <a:ext cx="4684587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6978650" y="6488668"/>
            <a:ext cx="2165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i="1" spc="300" dirty="0" smtClean="0">
                <a:latin typeface="Book Antiqua"/>
                <a:cs typeface="Book Antiqua"/>
              </a:rPr>
              <a:t>http://</a:t>
            </a:r>
            <a:r>
              <a:rPr lang="en-US" sz="1400" i="1" spc="300" dirty="0" err="1" smtClean="0">
                <a:latin typeface="Book Antiqua"/>
                <a:cs typeface="Book Antiqua"/>
              </a:rPr>
              <a:t>nanoogi.org</a:t>
            </a:r>
            <a:endParaRPr lang="en-US" sz="1400" i="1" spc="300" dirty="0" smtClean="0">
              <a:latin typeface="Book Antiqua"/>
              <a:cs typeface="Book Antiqua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457200" y="6483708"/>
            <a:ext cx="2165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04F560-3196-3A4D-98EB-66565C3D81A9}" type="slidenum">
              <a:rPr lang="en-US" sz="1400" b="1" i="0" spc="300" smtClean="0">
                <a:latin typeface="Book Antiqua"/>
                <a:cs typeface="Book Antiqua"/>
              </a:rPr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400" b="1" i="0" spc="300" dirty="0" smtClean="0">
              <a:latin typeface="Book Antiqua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3767398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0E176-06F3-DF4A-8605-56140E395B87}" type="datetimeFigureOut">
              <a:rPr lang="en-US" smtClean="0"/>
              <a:t>15. 10. 28.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7A81-87AC-814F-A14E-EA16BB7B3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094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0E176-06F3-DF4A-8605-56140E395B87}" type="datetimeFigureOut">
              <a:rPr lang="en-US" smtClean="0"/>
              <a:t>15. 10. 28.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7A81-87AC-814F-A14E-EA16BB7B3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948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0E176-06F3-DF4A-8605-56140E395B87}" type="datetimeFigureOut">
              <a:rPr lang="en-US" smtClean="0"/>
              <a:t>15. 10. 28.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7A81-87AC-814F-A14E-EA16BB7B3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579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0E176-06F3-DF4A-8605-56140E395B87}" type="datetimeFigureOut">
              <a:rPr lang="en-US" smtClean="0"/>
              <a:t>15. 10. 28.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7A81-87AC-814F-A14E-EA16BB7B3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075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0E176-06F3-DF4A-8605-56140E395B87}" type="datetimeFigureOut">
              <a:rPr lang="en-US" smtClean="0"/>
              <a:t>15. 10. 28.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7A81-87AC-814F-A14E-EA16BB7B3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396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0E176-06F3-DF4A-8605-56140E395B87}" type="datetimeFigureOut">
              <a:rPr lang="en-US" smtClean="0"/>
              <a:t>15. 10. 28.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7A81-87AC-814F-A14E-EA16BB7B3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320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0E176-06F3-DF4A-8605-56140E395B87}" type="datetimeFigureOut">
              <a:rPr lang="en-US" smtClean="0"/>
              <a:t>15. 10. 28.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67A81-87AC-814F-A14E-EA16BB7B3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33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0E176-06F3-DF4A-8605-56140E395B87}" type="datetimeFigureOut">
              <a:rPr lang="en-US" smtClean="0"/>
              <a:t>15. 10. 28.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67A81-87AC-814F-A14E-EA16BB7B3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600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Moon-Young Lee’s Nonviolence and Transcendence Ethics in Conflict Management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Hun Myoung Park, Ph.D.</a:t>
            </a:r>
          </a:p>
          <a:p>
            <a:r>
              <a:rPr lang="en-US" dirty="0" smtClean="0"/>
              <a:t>International University of Japan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242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Conceptual Framework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People-work-method categorization</a:t>
            </a:r>
          </a:p>
          <a:p>
            <a:pPr lvl="1"/>
            <a:r>
              <a:rPr lang="en-US" dirty="0" smtClean="0"/>
              <a:t>Who? (people with autonomy and discretion)</a:t>
            </a:r>
          </a:p>
          <a:p>
            <a:pPr lvl="1"/>
            <a:r>
              <a:rPr lang="en-US" dirty="0" smtClean="0"/>
              <a:t>What? (meaningful work—effectiveness) </a:t>
            </a:r>
          </a:p>
          <a:p>
            <a:pPr lvl="1"/>
            <a:r>
              <a:rPr lang="en-US" dirty="0" smtClean="0"/>
              <a:t>How? (method or way to improve efficiency)</a:t>
            </a:r>
          </a:p>
          <a:p>
            <a:r>
              <a:rPr lang="en-US" dirty="0" smtClean="0"/>
              <a:t>Transcendence ethics</a:t>
            </a:r>
          </a:p>
          <a:p>
            <a:pPr lvl="1"/>
            <a:r>
              <a:rPr lang="en-US" dirty="0" smtClean="0"/>
              <a:t>Nonviolence</a:t>
            </a:r>
          </a:p>
          <a:p>
            <a:pPr lvl="1"/>
            <a:r>
              <a:rPr lang="en-US" dirty="0" smtClean="0"/>
              <a:t>Personal ethic</a:t>
            </a:r>
          </a:p>
          <a:p>
            <a:pPr lvl="1"/>
            <a:r>
              <a:rPr lang="en-US" dirty="0" smtClean="0"/>
              <a:t>Social ethic</a:t>
            </a:r>
          </a:p>
          <a:p>
            <a:pPr lvl="1"/>
            <a:r>
              <a:rPr lang="en-US" dirty="0" smtClean="0"/>
              <a:t>Self-sacrifice</a:t>
            </a:r>
          </a:p>
        </p:txBody>
      </p:sp>
    </p:spTree>
    <p:extLst>
      <p:ext uri="{BB962C8B-B14F-4D97-AF65-F5344CB8AC3E}">
        <p14:creationId xmlns:p14="http://schemas.microsoft.com/office/powerpoint/2010/main" val="2177218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Conceptual Framework 2</a:t>
            </a:r>
            <a:endParaRPr lang="en-US" dirty="0"/>
          </a:p>
        </p:txBody>
      </p:sp>
      <p:pic>
        <p:nvPicPr>
          <p:cNvPr id="4" name="Content Placeholder 3" descr="스크린샷 2015-10-19 오후 5.47.2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357" b="-2335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30796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Transcendence Ethics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From Four Gospels of Holiness Church</a:t>
            </a:r>
          </a:p>
          <a:p>
            <a:pPr lvl="1"/>
            <a:r>
              <a:rPr lang="en-US" dirty="0" smtClean="0"/>
              <a:t>Holiness </a:t>
            </a:r>
            <a:r>
              <a:rPr lang="en-US" dirty="0" smtClean="0"/>
              <a:t>(</a:t>
            </a:r>
            <a:r>
              <a:rPr lang="ko-KR" altLang="en-US" dirty="0"/>
              <a:t>聖潔</a:t>
            </a:r>
            <a:r>
              <a:rPr lang="en-US" dirty="0" smtClean="0"/>
              <a:t>)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Nonviolence</a:t>
            </a:r>
          </a:p>
          <a:p>
            <a:pPr lvl="1"/>
            <a:r>
              <a:rPr lang="en-US" dirty="0" smtClean="0"/>
              <a:t>Healing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ko-KR" altLang="en-US" dirty="0"/>
              <a:t>神</a:t>
            </a:r>
            <a:r>
              <a:rPr lang="ko-KR" altLang="en-US" dirty="0" smtClean="0"/>
              <a:t>癒</a:t>
            </a:r>
            <a:r>
              <a:rPr lang="en-US" altLang="ko-KR" dirty="0" smtClean="0"/>
              <a:t>)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Personal ethic</a:t>
            </a:r>
          </a:p>
          <a:p>
            <a:pPr lvl="1"/>
            <a:r>
              <a:rPr lang="en-US" altLang="ko-KR" dirty="0" smtClean="0"/>
              <a:t>Second coming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ko-KR" altLang="en-US" dirty="0" smtClean="0"/>
              <a:t>再臨</a:t>
            </a:r>
            <a:r>
              <a:rPr lang="en-US" altLang="ko-KR" dirty="0" smtClean="0"/>
              <a:t>)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Social ethic</a:t>
            </a:r>
          </a:p>
          <a:p>
            <a:pPr lvl="1"/>
            <a:r>
              <a:rPr lang="en-US" dirty="0" smtClean="0"/>
              <a:t>Rebirth </a:t>
            </a:r>
            <a:r>
              <a:rPr lang="en-US" altLang="ko-KR" dirty="0" smtClean="0"/>
              <a:t>(</a:t>
            </a:r>
            <a:r>
              <a:rPr lang="ko-KR" altLang="en-US" dirty="0" smtClean="0"/>
              <a:t>重生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Self-sacrifice</a:t>
            </a:r>
          </a:p>
          <a:p>
            <a:r>
              <a:rPr lang="en-US" dirty="0" smtClean="0"/>
              <a:t>Why transcendence? </a:t>
            </a:r>
            <a:r>
              <a:rPr lang="en-US" dirty="0"/>
              <a:t>A</a:t>
            </a:r>
            <a:r>
              <a:rPr lang="en-US" dirty="0" smtClean="0"/>
              <a:t> maturity process of transcending one step to the other</a:t>
            </a:r>
          </a:p>
          <a:p>
            <a:r>
              <a:rPr lang="en-US" dirty="0" smtClean="0"/>
              <a:t>Ethics, abilities, alternatives, (strategies)</a:t>
            </a:r>
          </a:p>
        </p:txBody>
      </p:sp>
    </p:spTree>
    <p:extLst>
      <p:ext uri="{BB962C8B-B14F-4D97-AF65-F5344CB8AC3E}">
        <p14:creationId xmlns:p14="http://schemas.microsoft.com/office/powerpoint/2010/main" val="2330796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Transcendence Ethics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Nonviolence</a:t>
            </a:r>
          </a:p>
          <a:p>
            <a:pPr lvl="1"/>
            <a:r>
              <a:rPr lang="en-US" dirty="0" smtClean="0"/>
              <a:t>Give up using violence</a:t>
            </a:r>
          </a:p>
          <a:p>
            <a:pPr lvl="1"/>
            <a:r>
              <a:rPr lang="en-US" dirty="0" smtClean="0"/>
              <a:t>Use ‘word’</a:t>
            </a:r>
          </a:p>
          <a:p>
            <a:pPr lvl="1"/>
            <a:r>
              <a:rPr lang="en-US" dirty="0" smtClean="0"/>
              <a:t>Tell the right things or truth only</a:t>
            </a:r>
          </a:p>
          <a:p>
            <a:pPr lvl="1"/>
            <a:r>
              <a:rPr lang="en-US" dirty="0" smtClean="0"/>
              <a:t>E.g., refusal of spoils system</a:t>
            </a:r>
          </a:p>
          <a:p>
            <a:r>
              <a:rPr lang="en-US" dirty="0" smtClean="0"/>
              <a:t>Personal ethic</a:t>
            </a:r>
          </a:p>
          <a:p>
            <a:pPr lvl="1"/>
            <a:r>
              <a:rPr lang="en-US" dirty="0" smtClean="0"/>
              <a:t>Specialized knowledge and skills</a:t>
            </a:r>
          </a:p>
          <a:p>
            <a:pPr lvl="1"/>
            <a:r>
              <a:rPr lang="en-US" dirty="0" smtClean="0"/>
              <a:t>Pursue agreement and cooperation</a:t>
            </a:r>
          </a:p>
          <a:p>
            <a:pPr lvl="1"/>
            <a:r>
              <a:rPr lang="en-US" dirty="0" smtClean="0"/>
              <a:t>E.g., scientific human resource management and human relations</a:t>
            </a:r>
          </a:p>
          <a:p>
            <a:r>
              <a:rPr lang="en-US" dirty="0" smtClean="0"/>
              <a:t>Social ethic (e.g., welfare) and self</a:t>
            </a:r>
            <a:r>
              <a:rPr lang="en-US" dirty="0"/>
              <a:t>-</a:t>
            </a:r>
            <a:r>
              <a:rPr lang="en-US" dirty="0" smtClean="0"/>
              <a:t>sacrifice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065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Transcendence Ethics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From five basic human natures (</a:t>
            </a:r>
            <a:r>
              <a:rPr lang="ko-KR" altLang="en-US" dirty="0" smtClean="0"/>
              <a:t>五常</a:t>
            </a:r>
            <a:r>
              <a:rPr lang="en-US" altLang="ko-KR" dirty="0" smtClean="0"/>
              <a:t>)</a:t>
            </a:r>
            <a:endParaRPr lang="en-US" dirty="0" smtClean="0"/>
          </a:p>
          <a:p>
            <a:r>
              <a:rPr lang="en-US" dirty="0" smtClean="0"/>
              <a:t>Nonviolence: Spring</a:t>
            </a:r>
          </a:p>
          <a:p>
            <a:pPr lvl="1"/>
            <a:r>
              <a:rPr lang="en-US" dirty="0" smtClean="0"/>
              <a:t>Trust (</a:t>
            </a:r>
            <a:r>
              <a:rPr lang="ko-KR" altLang="en-US" dirty="0" smtClean="0"/>
              <a:t>信</a:t>
            </a:r>
            <a:r>
              <a:rPr lang="en-US" altLang="ko-KR" dirty="0" smtClean="0"/>
              <a:t>)</a:t>
            </a:r>
            <a:endParaRPr lang="en-US" dirty="0" smtClean="0"/>
          </a:p>
          <a:p>
            <a:r>
              <a:rPr lang="en-US" dirty="0" smtClean="0"/>
              <a:t>Personal ethic: Summer</a:t>
            </a:r>
          </a:p>
          <a:p>
            <a:pPr lvl="1"/>
            <a:r>
              <a:rPr lang="en-US" dirty="0" smtClean="0"/>
              <a:t>Knowledge (</a:t>
            </a:r>
            <a:r>
              <a:rPr lang="ko-KR" altLang="en-US" dirty="0" smtClean="0"/>
              <a:t>智</a:t>
            </a:r>
            <a:r>
              <a:rPr lang="en-US" altLang="ko-KR" dirty="0" smtClean="0"/>
              <a:t>)</a:t>
            </a:r>
          </a:p>
          <a:p>
            <a:pPr lvl="1"/>
            <a:r>
              <a:rPr lang="en-US" dirty="0" smtClean="0"/>
              <a:t>Propriety (</a:t>
            </a:r>
            <a:r>
              <a:rPr lang="ko-KR" altLang="en-US" dirty="0" smtClean="0"/>
              <a:t>禮</a:t>
            </a:r>
            <a:r>
              <a:rPr lang="en-US" altLang="ko-KR" dirty="0" smtClean="0"/>
              <a:t>)</a:t>
            </a:r>
            <a:endParaRPr lang="en-US" dirty="0" smtClean="0"/>
          </a:p>
          <a:p>
            <a:r>
              <a:rPr lang="en-US" dirty="0" smtClean="0"/>
              <a:t>Social ethic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r>
              <a:rPr lang="en-US" altLang="ko-KR" dirty="0" smtClean="0"/>
              <a:t>benevolence (</a:t>
            </a:r>
            <a:r>
              <a:rPr lang="ko-KR" altLang="en-US" dirty="0" smtClean="0"/>
              <a:t>仁</a:t>
            </a:r>
            <a:r>
              <a:rPr lang="en-US" altLang="ko-KR" dirty="0" smtClean="0"/>
              <a:t>): Autumn</a:t>
            </a:r>
            <a:endParaRPr lang="en-US" dirty="0" smtClean="0"/>
          </a:p>
          <a:p>
            <a:r>
              <a:rPr lang="en-US" dirty="0" smtClean="0"/>
              <a:t>Self-sacrifice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r>
              <a:rPr lang="en-US" altLang="ko-KR" dirty="0" smtClean="0"/>
              <a:t>righteousness (</a:t>
            </a:r>
            <a:r>
              <a:rPr lang="ko-KR" altLang="en-US" dirty="0" smtClean="0"/>
              <a:t>義</a:t>
            </a:r>
            <a:r>
              <a:rPr lang="en-US" altLang="ko-KR" dirty="0" smtClean="0"/>
              <a:t>): Winter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76181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Transcendence Ethics </a:t>
            </a:r>
            <a:r>
              <a:rPr lang="en-US" dirty="0"/>
              <a:t>4</a:t>
            </a:r>
          </a:p>
        </p:txBody>
      </p:sp>
      <p:pic>
        <p:nvPicPr>
          <p:cNvPr id="5" name="Content Placeholder 4" descr="스크린샷 2015-10-19 오후 5.50.1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359" b="-333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03577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Lee’s Nonviolence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 to use violence</a:t>
            </a:r>
          </a:p>
          <a:p>
            <a:r>
              <a:rPr lang="en-US" dirty="0" smtClean="0"/>
              <a:t>Use ‘word’</a:t>
            </a:r>
          </a:p>
          <a:p>
            <a:r>
              <a:rPr lang="en-US" dirty="0" smtClean="0"/>
              <a:t>Tell only right things (truth)</a:t>
            </a:r>
          </a:p>
          <a:p>
            <a:r>
              <a:rPr lang="en-US" dirty="0" smtClean="0"/>
              <a:t>Complete nonviolence without emotional release and enmity (plain speaking)</a:t>
            </a:r>
          </a:p>
          <a:p>
            <a:r>
              <a:rPr lang="en-US" dirty="0" smtClean="0"/>
              <a:t>Minimum that is fundamental and essential </a:t>
            </a:r>
          </a:p>
          <a:p>
            <a:r>
              <a:rPr lang="en-US" dirty="0" smtClean="0"/>
              <a:t>Grounded on laws, procedures, agreement, common sense, etc.</a:t>
            </a:r>
          </a:p>
        </p:txBody>
      </p:sp>
    </p:spTree>
    <p:extLst>
      <p:ext uri="{BB962C8B-B14F-4D97-AF65-F5344CB8AC3E}">
        <p14:creationId xmlns:p14="http://schemas.microsoft.com/office/powerpoint/2010/main" val="1958873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Nonviolence?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weak have no strong power</a:t>
            </a:r>
          </a:p>
          <a:p>
            <a:r>
              <a:rPr lang="en-US" dirty="0" smtClean="0"/>
              <a:t>The weak will be worse off from violence</a:t>
            </a:r>
          </a:p>
          <a:p>
            <a:r>
              <a:rPr lang="en-US" dirty="0" smtClean="0"/>
              <a:t>The weak can protect themselves from violence</a:t>
            </a:r>
          </a:p>
          <a:p>
            <a:r>
              <a:rPr lang="en-US" dirty="0" smtClean="0"/>
              <a:t>Promising weapon to defeat the strong</a:t>
            </a:r>
          </a:p>
          <a:p>
            <a:r>
              <a:rPr lang="en-US" dirty="0" smtClean="0"/>
              <a:t>Normative rationale grounded on philosophical and religious belief, and pro-democracy struggles.</a:t>
            </a:r>
          </a:p>
        </p:txBody>
      </p:sp>
    </p:spTree>
    <p:extLst>
      <p:ext uri="{BB962C8B-B14F-4D97-AF65-F5344CB8AC3E}">
        <p14:creationId xmlns:p14="http://schemas.microsoft.com/office/powerpoint/2010/main" val="1083468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in Conflict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Transcendence ethics assume a conflict situation </a:t>
            </a:r>
          </a:p>
          <a:p>
            <a:r>
              <a:rPr lang="en-US" dirty="0" smtClean="0"/>
              <a:t>Bureaucratic model of conflict between superior and subordinator</a:t>
            </a:r>
          </a:p>
          <a:p>
            <a:r>
              <a:rPr lang="en-US" dirty="0" smtClean="0"/>
              <a:t>How can the weak survive from power abuse and reach an agreement (e.g., democracy and peace) without bloody struggles?</a:t>
            </a:r>
          </a:p>
        </p:txBody>
      </p:sp>
    </p:spTree>
    <p:extLst>
      <p:ext uri="{BB962C8B-B14F-4D97-AF65-F5344CB8AC3E}">
        <p14:creationId xmlns:p14="http://schemas.microsoft.com/office/powerpoint/2010/main" val="1640234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Pondy’s</a:t>
            </a:r>
            <a:r>
              <a:rPr lang="en-US" dirty="0" smtClean="0"/>
              <a:t> Conflict Episode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Pondy</a:t>
            </a:r>
            <a:r>
              <a:rPr lang="en-US" dirty="0" smtClean="0"/>
              <a:t> (1967 and 1992)</a:t>
            </a:r>
          </a:p>
          <a:p>
            <a:r>
              <a:rPr lang="en-US" dirty="0" smtClean="0"/>
              <a:t>Conflict exists everywhere </a:t>
            </a:r>
          </a:p>
          <a:p>
            <a:r>
              <a:rPr lang="en-US" dirty="0" smtClean="0"/>
              <a:t>Conflict as a “sequence of interlocking conflict episode” rather than an event</a:t>
            </a:r>
          </a:p>
          <a:p>
            <a:r>
              <a:rPr lang="en-US" dirty="0" smtClean="0"/>
              <a:t>Conflict is not necessarily bad </a:t>
            </a:r>
          </a:p>
          <a:p>
            <a:r>
              <a:rPr lang="en-US" dirty="0" smtClean="0"/>
              <a:t>Conflict can be functional and constructive</a:t>
            </a:r>
          </a:p>
          <a:p>
            <a:r>
              <a:rPr lang="en-US" dirty="0" smtClean="0"/>
              <a:t>General conflicts (excluding power of violence) </a:t>
            </a:r>
          </a:p>
        </p:txBody>
      </p:sp>
    </p:spTree>
    <p:extLst>
      <p:ext uri="{BB962C8B-B14F-4D97-AF65-F5344CB8AC3E}">
        <p14:creationId xmlns:p14="http://schemas.microsoft.com/office/powerpoint/2010/main" val="1624318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strom_2009_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1800"/>
            <a:ext cx="9144000" cy="598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0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Pondy’s</a:t>
            </a:r>
            <a:r>
              <a:rPr lang="en-US" dirty="0" smtClean="0"/>
              <a:t> Conflict Episode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Antecedent conditions</a:t>
            </a:r>
          </a:p>
          <a:p>
            <a:r>
              <a:rPr lang="en-US" dirty="0" smtClean="0"/>
              <a:t>Latent conflict stage</a:t>
            </a:r>
          </a:p>
          <a:p>
            <a:r>
              <a:rPr lang="en-US" dirty="0" smtClean="0"/>
              <a:t>Perceived conflict stage</a:t>
            </a:r>
          </a:p>
          <a:p>
            <a:r>
              <a:rPr lang="en-US" dirty="0" smtClean="0"/>
              <a:t>Felt conflict</a:t>
            </a:r>
          </a:p>
          <a:p>
            <a:r>
              <a:rPr lang="en-US" dirty="0" smtClean="0"/>
              <a:t>Manifest conflict</a:t>
            </a:r>
          </a:p>
          <a:p>
            <a:r>
              <a:rPr lang="en-US" dirty="0" smtClean="0"/>
              <a:t>Conflict aftermath</a:t>
            </a:r>
          </a:p>
          <a:p>
            <a:r>
              <a:rPr lang="en-US" dirty="0" smtClean="0"/>
              <a:t>Not necessarily go through every stages one by one</a:t>
            </a:r>
          </a:p>
        </p:txBody>
      </p:sp>
    </p:spTree>
    <p:extLst>
      <p:ext uri="{BB962C8B-B14F-4D97-AF65-F5344CB8AC3E}">
        <p14:creationId xmlns:p14="http://schemas.microsoft.com/office/powerpoint/2010/main" val="4144189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Getting to Yes (2011)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Fisher, </a:t>
            </a:r>
            <a:r>
              <a:rPr lang="en-US" dirty="0" err="1" smtClean="0"/>
              <a:t>Ury</a:t>
            </a:r>
            <a:r>
              <a:rPr lang="en-US" dirty="0" smtClean="0"/>
              <a:t>, and Patton (2011)</a:t>
            </a:r>
          </a:p>
          <a:p>
            <a:r>
              <a:rPr lang="en-US" dirty="0" smtClean="0"/>
              <a:t>Positional bargaining</a:t>
            </a:r>
          </a:p>
          <a:p>
            <a:pPr lvl="1"/>
            <a:r>
              <a:rPr lang="en-US" dirty="0" smtClean="0"/>
              <a:t>Hard bargaining</a:t>
            </a:r>
          </a:p>
          <a:p>
            <a:pPr lvl="1"/>
            <a:r>
              <a:rPr lang="en-US" dirty="0" smtClean="0"/>
              <a:t>Soft bargaining</a:t>
            </a:r>
          </a:p>
          <a:p>
            <a:r>
              <a:rPr lang="en-US" dirty="0" smtClean="0"/>
              <a:t>Principled negotiation as an alternative to positional bargaining to reach agreement efficiently and amicably</a:t>
            </a:r>
          </a:p>
        </p:txBody>
      </p:sp>
    </p:spTree>
    <p:extLst>
      <p:ext uri="{BB962C8B-B14F-4D97-AF65-F5344CB8AC3E}">
        <p14:creationId xmlns:p14="http://schemas.microsoft.com/office/powerpoint/2010/main" val="3981520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Getting to Yes (2011)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Problem solvers independent of trust</a:t>
            </a:r>
          </a:p>
          <a:p>
            <a:r>
              <a:rPr lang="en-US" dirty="0" smtClean="0"/>
              <a:t>Separate people from problem</a:t>
            </a:r>
          </a:p>
          <a:p>
            <a:pPr lvl="1"/>
            <a:r>
              <a:rPr lang="en-US" dirty="0" smtClean="0"/>
              <a:t>Be soft on people and hard on problems</a:t>
            </a:r>
          </a:p>
          <a:p>
            <a:r>
              <a:rPr lang="en-US" dirty="0" smtClean="0"/>
              <a:t>Focus on interests not positions</a:t>
            </a:r>
          </a:p>
          <a:p>
            <a:pPr lvl="1"/>
            <a:r>
              <a:rPr lang="en-US" dirty="0" smtClean="0"/>
              <a:t>Explore interests behind positions</a:t>
            </a:r>
          </a:p>
          <a:p>
            <a:r>
              <a:rPr lang="en-US" dirty="0" smtClean="0"/>
              <a:t>Invent options for mutual gain</a:t>
            </a:r>
          </a:p>
          <a:p>
            <a:r>
              <a:rPr lang="en-US" dirty="0" smtClean="0"/>
              <a:t>Insist on using objective criteria</a:t>
            </a:r>
          </a:p>
        </p:txBody>
      </p:sp>
    </p:spTree>
    <p:extLst>
      <p:ext uri="{BB962C8B-B14F-4D97-AF65-F5344CB8AC3E}">
        <p14:creationId xmlns:p14="http://schemas.microsoft.com/office/powerpoint/2010/main" val="3357180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to Yes (2011) </a:t>
            </a:r>
            <a:r>
              <a:rPr lang="en-US" dirty="0" smtClean="0"/>
              <a:t>3</a:t>
            </a:r>
            <a:endParaRPr lang="en-US" dirty="0"/>
          </a:p>
        </p:txBody>
      </p:sp>
      <p:pic>
        <p:nvPicPr>
          <p:cNvPr id="4" name="Content Placeholder 3" descr="스크린샷 2015-10-21 오후 10.02.0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645" b="-376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18616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Getting to Yes (2011)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BATNA under adverse conditions</a:t>
            </a:r>
          </a:p>
          <a:p>
            <a:r>
              <a:rPr lang="en-US" dirty="0" smtClean="0"/>
              <a:t>Best Alternative to a Negotiated Agreement (BATNA)</a:t>
            </a:r>
          </a:p>
          <a:p>
            <a:r>
              <a:rPr lang="en-US" dirty="0" smtClean="0"/>
              <a:t>Rather weak explanation </a:t>
            </a:r>
          </a:p>
          <a:p>
            <a:r>
              <a:rPr lang="en-US" dirty="0" smtClean="0"/>
              <a:t>Lee’s nonviolence appears to be BATNA under adverse conditions</a:t>
            </a:r>
          </a:p>
        </p:txBody>
      </p:sp>
    </p:spTree>
    <p:extLst>
      <p:ext uri="{BB962C8B-B14F-4D97-AF65-F5344CB8AC3E}">
        <p14:creationId xmlns:p14="http://schemas.microsoft.com/office/powerpoint/2010/main" val="1580944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Lieutenant’s Gentle Revolt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Conflict between an authoritative general and lieutenant with managerial leadership</a:t>
            </a:r>
          </a:p>
          <a:p>
            <a:r>
              <a:rPr lang="en-US" dirty="0" smtClean="0"/>
              <a:t>Well prepared revolt at the right time </a:t>
            </a:r>
          </a:p>
          <a:p>
            <a:r>
              <a:rPr lang="en-US" dirty="0" smtClean="0"/>
              <a:t>Show how conflict episodes are applied</a:t>
            </a:r>
          </a:p>
          <a:p>
            <a:r>
              <a:rPr lang="en-US" dirty="0" smtClean="0"/>
              <a:t>“Textbook reading” “Working to rules” “Emotion zero” strategies</a:t>
            </a:r>
          </a:p>
          <a:p>
            <a:r>
              <a:rPr lang="en-US" dirty="0" smtClean="0"/>
              <a:t>Self-collapsed general’s leadership</a:t>
            </a:r>
          </a:p>
          <a:p>
            <a:r>
              <a:rPr lang="en-US" dirty="0" smtClean="0"/>
              <a:t>Power of nonviolence and personal ethic</a:t>
            </a:r>
          </a:p>
        </p:txBody>
      </p:sp>
    </p:spTree>
    <p:extLst>
      <p:ext uri="{BB962C8B-B14F-4D97-AF65-F5344CB8AC3E}">
        <p14:creationId xmlns:p14="http://schemas.microsoft.com/office/powerpoint/2010/main" val="959565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Lieutenant’s Gentle Revolt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Comprehensive reaction scenario needed</a:t>
            </a:r>
          </a:p>
          <a:p>
            <a:r>
              <a:rPr lang="en-US" dirty="0" smtClean="0"/>
              <a:t>Recognize dynamics of conflicts (reality and conflict episodes)</a:t>
            </a:r>
          </a:p>
          <a:p>
            <a:r>
              <a:rPr lang="en-US" dirty="0" smtClean="0"/>
              <a:t>Wait until the right time comes</a:t>
            </a:r>
          </a:p>
          <a:p>
            <a:r>
              <a:rPr lang="en-US" u="sng" dirty="0" smtClean="0"/>
              <a:t>Goading effect </a:t>
            </a:r>
            <a:r>
              <a:rPr lang="en-US" dirty="0" smtClean="0"/>
              <a:t>to the strong who gets mad and makes mistakes consecutively</a:t>
            </a:r>
          </a:p>
          <a:p>
            <a:r>
              <a:rPr lang="en-US" dirty="0" smtClean="0"/>
              <a:t>Importance of complete nonviolence (separate people from problems)</a:t>
            </a:r>
          </a:p>
          <a:p>
            <a:r>
              <a:rPr lang="en-US" dirty="0" smtClean="0"/>
              <a:t>Practical and powerful weapon for the weak </a:t>
            </a:r>
          </a:p>
        </p:txBody>
      </p:sp>
    </p:spTree>
    <p:extLst>
      <p:ext uri="{BB962C8B-B14F-4D97-AF65-F5344CB8AC3E}">
        <p14:creationId xmlns:p14="http://schemas.microsoft.com/office/powerpoint/2010/main" val="2030182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Lee as a </a:t>
            </a:r>
            <a:r>
              <a:rPr lang="en-US" u="sng" dirty="0" smtClean="0"/>
              <a:t>Korean Puritan who studied PA</a:t>
            </a:r>
          </a:p>
          <a:p>
            <a:r>
              <a:rPr lang="en-US" dirty="0" smtClean="0"/>
              <a:t>Lee’s nonviolence </a:t>
            </a:r>
            <a:r>
              <a:rPr lang="en-US" dirty="0"/>
              <a:t>and personal ethic are </a:t>
            </a:r>
            <a:r>
              <a:rPr lang="en-US" u="sng" dirty="0" smtClean="0"/>
              <a:t>comparable to conflict management literature</a:t>
            </a:r>
          </a:p>
          <a:p>
            <a:r>
              <a:rPr lang="en-US" dirty="0"/>
              <a:t>Nonviolence and personal ethic as dominant strategies for the weak to confront the </a:t>
            </a:r>
            <a:r>
              <a:rPr lang="en-US" dirty="0" smtClean="0"/>
              <a:t>strong</a:t>
            </a:r>
          </a:p>
          <a:p>
            <a:r>
              <a:rPr lang="en-US" dirty="0" smtClean="0"/>
              <a:t>Realistic and practical although not easy to put them into real conflict circumstance</a:t>
            </a:r>
          </a:p>
          <a:p>
            <a:r>
              <a:rPr lang="en-US" u="sng" dirty="0" smtClean="0"/>
              <a:t>Be patient</a:t>
            </a:r>
            <a:r>
              <a:rPr lang="en-US" dirty="0" smtClean="0"/>
              <a:t>, avoid violence, tell the truth.  </a:t>
            </a:r>
          </a:p>
        </p:txBody>
      </p:sp>
    </p:spTree>
    <p:extLst>
      <p:ext uri="{BB962C8B-B14F-4D97-AF65-F5344CB8AC3E}">
        <p14:creationId xmlns:p14="http://schemas.microsoft.com/office/powerpoint/2010/main" val="2648150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incent_hu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900"/>
            <a:ext cx="9144000" cy="590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723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strom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" y="0"/>
            <a:ext cx="4471416" cy="6858000"/>
          </a:xfrm>
          <a:prstGeom prst="rect">
            <a:avLst/>
          </a:prstGeom>
        </p:spPr>
      </p:pic>
      <p:pic>
        <p:nvPicPr>
          <p:cNvPr id="5" name="Picture 4" descr="스크린샷 2015-10-21 오후 9.40.4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808" y="0"/>
            <a:ext cx="46041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35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Misbranded Image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Lee Moon-Young as</a:t>
            </a:r>
          </a:p>
          <a:p>
            <a:pPr lvl="1"/>
            <a:r>
              <a:rPr lang="en-US" dirty="0" smtClean="0"/>
              <a:t>Pro-democracy fighter,</a:t>
            </a:r>
          </a:p>
          <a:p>
            <a:pPr lvl="1"/>
            <a:r>
              <a:rPr lang="en-US" dirty="0" smtClean="0"/>
              <a:t>Radical left-winger,</a:t>
            </a:r>
          </a:p>
          <a:p>
            <a:pPr lvl="1"/>
            <a:r>
              <a:rPr lang="en-US" dirty="0" smtClean="0"/>
              <a:t>Liberal idealist, or just</a:t>
            </a:r>
          </a:p>
          <a:p>
            <a:pPr lvl="1"/>
            <a:r>
              <a:rPr lang="en-US" dirty="0" smtClean="0"/>
              <a:t>Eccentric man</a:t>
            </a:r>
            <a:endParaRPr lang="en-US" dirty="0"/>
          </a:p>
          <a:p>
            <a:r>
              <a:rPr lang="en-US" dirty="0" smtClean="0"/>
              <a:t>Rather than public administration scholar?</a:t>
            </a:r>
          </a:p>
          <a:p>
            <a:r>
              <a:rPr lang="en-US" dirty="0" smtClean="0"/>
              <a:t>Stigmatized on purpose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954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Misbranded Image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Lee identifies himself as</a:t>
            </a:r>
          </a:p>
          <a:p>
            <a:pPr lvl="1"/>
            <a:r>
              <a:rPr lang="en-US" dirty="0" smtClean="0"/>
              <a:t>Capitalist (property rights),</a:t>
            </a:r>
          </a:p>
          <a:p>
            <a:pPr lvl="1"/>
            <a:r>
              <a:rPr lang="en-US" dirty="0" smtClean="0"/>
              <a:t>Conservative moderate,</a:t>
            </a:r>
          </a:p>
          <a:p>
            <a:pPr lvl="1"/>
            <a:r>
              <a:rPr lang="en-US" dirty="0" smtClean="0"/>
              <a:t>Glorious Revolutionist (nonviolence),</a:t>
            </a:r>
          </a:p>
          <a:p>
            <a:pPr lvl="1"/>
            <a:r>
              <a:rPr lang="en-US" u="sng" dirty="0" smtClean="0"/>
              <a:t>Realistic idealist</a:t>
            </a:r>
            <a:r>
              <a:rPr lang="en-US" dirty="0" smtClean="0"/>
              <a:t>,</a:t>
            </a:r>
          </a:p>
          <a:p>
            <a:pPr lvl="1"/>
            <a:r>
              <a:rPr lang="en-US" u="sng" dirty="0" smtClean="0"/>
              <a:t>Puritan</a:t>
            </a:r>
            <a:r>
              <a:rPr lang="en-US" dirty="0" smtClean="0"/>
              <a:t> (conservative),</a:t>
            </a:r>
          </a:p>
          <a:p>
            <a:pPr lvl="1"/>
            <a:r>
              <a:rPr lang="en-US" dirty="0" smtClean="0"/>
              <a:t>Minimalist who makes a minimal and essential request that even evils daren’t rebuff</a:t>
            </a:r>
            <a:endParaRPr lang="en-US" dirty="0"/>
          </a:p>
          <a:p>
            <a:r>
              <a:rPr lang="en-US" dirty="0" smtClean="0"/>
              <a:t>And public administration scholar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216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Misbranded Image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9</a:t>
            </a:r>
            <a:r>
              <a:rPr lang="en-US" baseline="30000" dirty="0" smtClean="0"/>
              <a:t>th</a:t>
            </a:r>
            <a:r>
              <a:rPr lang="en-US" dirty="0" smtClean="0"/>
              <a:t> president (1971-1972) of KAPA</a:t>
            </a:r>
          </a:p>
          <a:p>
            <a:r>
              <a:rPr lang="en-US" dirty="0" smtClean="0"/>
              <a:t>Major books </a:t>
            </a:r>
          </a:p>
          <a:p>
            <a:pPr lvl="1"/>
            <a:r>
              <a:rPr lang="en-US" i="1" dirty="0" smtClean="0"/>
              <a:t>Autobiographic public administration </a:t>
            </a:r>
            <a:r>
              <a:rPr lang="en-US" dirty="0" smtClean="0"/>
              <a:t>(1991)</a:t>
            </a:r>
          </a:p>
          <a:p>
            <a:pPr lvl="1"/>
            <a:r>
              <a:rPr lang="en-US" i="1" dirty="0" smtClean="0"/>
              <a:t>The Analects of Confucius, the Works of Mencius, and Public Administration </a:t>
            </a:r>
            <a:r>
              <a:rPr lang="en-US" dirty="0" smtClean="0"/>
              <a:t>(1996)</a:t>
            </a:r>
          </a:p>
          <a:p>
            <a:pPr lvl="1"/>
            <a:r>
              <a:rPr lang="en-US" i="1" dirty="0" smtClean="0"/>
              <a:t>Man, Religion, and State </a:t>
            </a:r>
            <a:r>
              <a:rPr lang="en-US" dirty="0" smtClean="0"/>
              <a:t>(2001)</a:t>
            </a:r>
          </a:p>
          <a:p>
            <a:pPr lvl="1"/>
            <a:r>
              <a:rPr lang="en-US" i="1" dirty="0" smtClean="0"/>
              <a:t>Cooperative Governance </a:t>
            </a:r>
            <a:r>
              <a:rPr lang="en-US" dirty="0" smtClean="0"/>
              <a:t>(2006)</a:t>
            </a:r>
          </a:p>
          <a:p>
            <a:pPr lvl="1"/>
            <a:r>
              <a:rPr lang="en-US" i="1" dirty="0" smtClean="0"/>
              <a:t>Public Administration from the March 1</a:t>
            </a:r>
            <a:r>
              <a:rPr lang="en-US" i="1" baseline="30000" dirty="0" smtClean="0"/>
              <a:t>st</a:t>
            </a:r>
            <a:r>
              <a:rPr lang="en-US" i="1" dirty="0" smtClean="0"/>
              <a:t> Movement Perspective </a:t>
            </a:r>
            <a:r>
              <a:rPr lang="en-US" dirty="0" smtClean="0"/>
              <a:t>(2011)</a:t>
            </a:r>
          </a:p>
          <a:p>
            <a:r>
              <a:rPr lang="en-US" dirty="0" smtClean="0"/>
              <a:t>Lee (2006) brought the KAPA award for excellence in academic book in 1997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448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Misbranded Image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Nevertheless,</a:t>
            </a:r>
          </a:p>
          <a:p>
            <a:r>
              <a:rPr lang="en-US" dirty="0" smtClean="0"/>
              <a:t>Lee’s academic effort and performance in public administration are less appreciated  than it deserves to be</a:t>
            </a:r>
          </a:p>
          <a:p>
            <a:r>
              <a:rPr lang="en-US" dirty="0" smtClean="0"/>
              <a:t>It is time to evaluate his effort and achievement fairly and impartially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756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Lee’s Public Administration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Searching for Lee’s framework of public administration</a:t>
            </a:r>
          </a:p>
          <a:p>
            <a:r>
              <a:rPr lang="en-US" dirty="0" smtClean="0"/>
              <a:t>What is his framework or theory?</a:t>
            </a:r>
          </a:p>
          <a:p>
            <a:r>
              <a:rPr lang="en-US" dirty="0" smtClean="0"/>
              <a:t>Is it valid? </a:t>
            </a:r>
          </a:p>
          <a:p>
            <a:r>
              <a:rPr lang="en-US" dirty="0" smtClean="0"/>
              <a:t>What is its theoretical values?</a:t>
            </a:r>
          </a:p>
          <a:p>
            <a:r>
              <a:rPr lang="en-US" dirty="0" smtClean="0"/>
              <a:t>What is its practical values?</a:t>
            </a:r>
          </a:p>
          <a:p>
            <a:r>
              <a:rPr lang="en-US" dirty="0" smtClean="0"/>
              <a:t>What is its implications for public administration (conflict management)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440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517</TotalTime>
  <Words>968</Words>
  <Application>Microsoft Macintosh PowerPoint</Application>
  <PresentationFormat>On-screen Show (4:3)</PresentationFormat>
  <Paragraphs>153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Moon-Young Lee’s Nonviolence and Transcendence Ethics in Conflict Management</vt:lpstr>
      <vt:lpstr>PowerPoint Presentation</vt:lpstr>
      <vt:lpstr>PowerPoint Presentation</vt:lpstr>
      <vt:lpstr>PowerPoint Presentation</vt:lpstr>
      <vt:lpstr>Misbranded Image 1</vt:lpstr>
      <vt:lpstr>Misbranded Image 2</vt:lpstr>
      <vt:lpstr>Misbranded Image 3</vt:lpstr>
      <vt:lpstr>Misbranded Image 4</vt:lpstr>
      <vt:lpstr>Lee’s Public Administration</vt:lpstr>
      <vt:lpstr>Conceptual Framework 1</vt:lpstr>
      <vt:lpstr>Conceptual Framework 2</vt:lpstr>
      <vt:lpstr>Transcendence Ethics 1</vt:lpstr>
      <vt:lpstr>Transcendence Ethics 2</vt:lpstr>
      <vt:lpstr>Transcendence Ethics 3</vt:lpstr>
      <vt:lpstr>Transcendence Ethics 4</vt:lpstr>
      <vt:lpstr>Lee’s Nonviolence</vt:lpstr>
      <vt:lpstr>Why Nonviolence?</vt:lpstr>
      <vt:lpstr>Why in Conflict Management</vt:lpstr>
      <vt:lpstr>Pondy’s Conflict Episode 1</vt:lpstr>
      <vt:lpstr>Pondy’s Conflict Episode 2</vt:lpstr>
      <vt:lpstr>Getting to Yes (2011) 1</vt:lpstr>
      <vt:lpstr>Getting to Yes (2011) 2</vt:lpstr>
      <vt:lpstr>Getting to Yes (2011) 3</vt:lpstr>
      <vt:lpstr>Getting to Yes (2011) 4</vt:lpstr>
      <vt:lpstr>Lieutenant’s Gentle Revolt 1</vt:lpstr>
      <vt:lpstr>Lieutenant’s Gentle Revolt 2</vt:lpstr>
      <vt:lpstr>Conclusion</vt:lpstr>
    </vt:vector>
  </TitlesOfParts>
  <Company>International University of Japan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 Myoung Park</dc:creator>
  <cp:lastModifiedBy>Hun Myoung Park</cp:lastModifiedBy>
  <cp:revision>56</cp:revision>
  <dcterms:created xsi:type="dcterms:W3CDTF">2015-10-19T06:44:22Z</dcterms:created>
  <dcterms:modified xsi:type="dcterms:W3CDTF">2015-10-28T03:09:44Z</dcterms:modified>
</cp:coreProperties>
</file>